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image" Target="../media/image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4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9.jpg"/><Relationship Id="rId4" Type="http://schemas.openxmlformats.org/officeDocument/2006/relationships/image" Target="../media/image10.jpg"/><Relationship Id="rId5" Type="http://schemas.openxmlformats.org/officeDocument/2006/relationships/image" Target="../media/image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image" Target="../media/image4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2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image" Target="../media/image4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1012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rop-42035760482805122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4960" y="0"/>
            <a:ext cx="6797039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5669280" cy="6858000"/>
          </a:xfrm>
          <a:prstGeom prst="rect">
            <a:avLst/>
          </a:prstGeom>
          <a:solidFill>
            <a:srgbClr val="1012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21792" y="594360"/>
            <a:ext cx="5943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>
                <a:solidFill>
                  <a:srgbClr val="D7A77E"/>
                </a:solidFill>
                <a:latin typeface="Arial"/>
              </a:rPr>
              <a:t>PARTNER PRESENTATION · SWEDEN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2286000"/>
            <a:ext cx="4709160" cy="1417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0">
                <a:solidFill>
                  <a:srgbClr val="F7F4ED"/>
                </a:solidFill>
                <a:latin typeface="Arial"/>
              </a:rPr>
              <a:t>Freshly brewed. Anywhere.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5897880"/>
            <a:ext cx="47548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D7A77E"/>
                </a:solidFill>
                <a:latin typeface="Arial"/>
              </a:rPr>
              <a:t>OTTAN NORD · RETAIL AND DISTRIBUTION PARTNERS</a:t>
            </a:r>
          </a:p>
        </p:txBody>
      </p:sp>
      <p:pic>
        <p:nvPicPr>
          <p:cNvPr id="8" name="Picture 7" descr="logo-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3888" y="320040"/>
            <a:ext cx="1051560" cy="2557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1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rop-67152270965835533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07492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0" y="658368"/>
            <a:ext cx="5943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>
                <a:solidFill>
                  <a:srgbClr val="B66B38"/>
                </a:solidFill>
                <a:latin typeface="Arial"/>
              </a:rPr>
              <a:t>THE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0" y="1234440"/>
            <a:ext cx="5715000" cy="1508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0">
                <a:solidFill>
                  <a:srgbClr val="101214"/>
                </a:solidFill>
                <a:latin typeface="Arial"/>
              </a:rPr>
              <a:t>OTTAN is the moment the day begins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0" y="2880360"/>
            <a:ext cx="539496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>
                <a:solidFill>
                  <a:srgbClr val="8F887F"/>
                </a:solidFill>
                <a:latin typeface="Arial"/>
              </a:rPr>
              <a:t>A Swedish word for the early morning hours, when the world wakes and the day takes shape.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0" y="4160520"/>
            <a:ext cx="5257799" cy="18288"/>
          </a:xfrm>
          <a:prstGeom prst="rect">
            <a:avLst/>
          </a:prstGeom>
          <a:solidFill>
            <a:srgbClr val="B66B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0" y="4526280"/>
            <a:ext cx="534924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01214"/>
                </a:solidFill>
                <a:latin typeface="Arial"/>
              </a:rPr>
              <a:t>OTTAN takes that moment beyond the kitchen with self-heated espresso for everyday life, travel and the outdoors.</a:t>
            </a:r>
          </a:p>
        </p:txBody>
      </p:sp>
      <p:pic>
        <p:nvPicPr>
          <p:cNvPr id="9" name="Picture 8" descr="logo-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3888" y="320040"/>
            <a:ext cx="1051560" cy="2557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762488" y="6428232"/>
            <a:ext cx="7772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0">
                <a:solidFill>
                  <a:srgbClr val="101214"/>
                </a:solidFill>
                <a:latin typeface="Arial"/>
              </a:rPr>
              <a:t>02 / 22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1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21792" y="502920"/>
            <a:ext cx="5943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>
                <a:solidFill>
                  <a:srgbClr val="B66B38"/>
                </a:solidFill>
                <a:latin typeface="Arial"/>
              </a:rPr>
              <a:t>MARKET SIGNAL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05840"/>
            <a:ext cx="1024128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0">
                <a:solidFill>
                  <a:srgbClr val="101214"/>
                </a:solidFill>
                <a:latin typeface="Arial"/>
              </a:rPr>
              <a:t>The coffee habit is already there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920240"/>
            <a:ext cx="777240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8F887F"/>
                </a:solidFill>
                <a:latin typeface="Arial"/>
              </a:rPr>
              <a:t>The opportunity is to create more occasions to drink it well.</a:t>
            </a:r>
          </a:p>
        </p:txBody>
      </p:sp>
      <p:sp>
        <p:nvSpPr>
          <p:cNvPr id="6" name="Rectangle 5"/>
          <p:cNvSpPr/>
          <p:nvPr/>
        </p:nvSpPr>
        <p:spPr>
          <a:xfrm>
            <a:off x="621792" y="2743200"/>
            <a:ext cx="10442448" cy="18288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3154680"/>
            <a:ext cx="470916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500" b="0">
                <a:solidFill>
                  <a:srgbClr val="B66B38"/>
                </a:solidFill>
                <a:latin typeface="Arial"/>
              </a:rPr>
              <a:t>8 / 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4343400"/>
            <a:ext cx="461772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01214"/>
                </a:solidFill>
                <a:latin typeface="Arial"/>
              </a:rPr>
              <a:t>SWEDES DRINK COFFEE REGULARLY</a:t>
            </a:r>
          </a:p>
        </p:txBody>
      </p:sp>
      <p:sp>
        <p:nvSpPr>
          <p:cNvPr id="9" name="Rectangle 8"/>
          <p:cNvSpPr/>
          <p:nvPr/>
        </p:nvSpPr>
        <p:spPr>
          <a:xfrm>
            <a:off x="5742432" y="2743200"/>
            <a:ext cx="18287" cy="2926080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16752" y="3154680"/>
            <a:ext cx="470916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500" b="0">
                <a:solidFill>
                  <a:srgbClr val="B66B38"/>
                </a:solidFill>
                <a:latin typeface="Arial"/>
              </a:rPr>
              <a:t>1,000+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16752" y="4343400"/>
            <a:ext cx="461772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01214"/>
                </a:solidFill>
                <a:latin typeface="Arial"/>
              </a:rPr>
              <a:t>CUPS PER PERSON PER YEAR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1792" y="5669280"/>
            <a:ext cx="10442448" cy="18287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3888" y="320040"/>
            <a:ext cx="1051560" cy="2557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762488" y="6428232"/>
            <a:ext cx="7772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0">
                <a:solidFill>
                  <a:srgbClr val="101214"/>
                </a:solidFill>
                <a:latin typeface="Arial"/>
              </a:rPr>
              <a:t>03 / 22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1792" y="6400800"/>
            <a:ext cx="8046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650" b="0">
                <a:solidFill>
                  <a:srgbClr val="8F887F"/>
                </a:solidFill>
                <a:latin typeface="Arial"/>
              </a:rPr>
              <a:t>SOURCE: LÖFBERGS COFFEE REPORT 2025/2026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1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21792" y="502920"/>
            <a:ext cx="5943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>
                <a:solidFill>
                  <a:srgbClr val="B66B38"/>
                </a:solidFill>
                <a:latin typeface="Arial"/>
              </a:rPr>
              <a:t>CONSUMER TREND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05840"/>
            <a:ext cx="1024128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0">
                <a:solidFill>
                  <a:srgbClr val="101214"/>
                </a:solidFill>
                <a:latin typeface="Arial"/>
              </a:rPr>
              <a:t>Quality coffee is becoming a lifestyle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920240"/>
            <a:ext cx="777240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8F887F"/>
                </a:solidFill>
                <a:latin typeface="Arial"/>
              </a:rPr>
              <a:t>International data points toward higher quality, espresso and more occasions beyond the kitchen.</a:t>
            </a:r>
          </a:p>
        </p:txBody>
      </p:sp>
      <p:sp>
        <p:nvSpPr>
          <p:cNvPr id="6" name="Rectangle 5"/>
          <p:cNvSpPr/>
          <p:nvPr/>
        </p:nvSpPr>
        <p:spPr>
          <a:xfrm>
            <a:off x="621792" y="2743200"/>
            <a:ext cx="10442448" cy="18288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3154680"/>
            <a:ext cx="470916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500" b="0">
                <a:solidFill>
                  <a:srgbClr val="B66B38"/>
                </a:solidFill>
                <a:latin typeface="Arial"/>
              </a:rPr>
              <a:t>47%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4343400"/>
            <a:ext cx="461772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01214"/>
                </a:solidFill>
                <a:latin typeface="Arial"/>
              </a:rPr>
              <a:t>DRANK BARISTA-QUALITY COFFEE IN THE PAST DAY</a:t>
            </a:r>
          </a:p>
        </p:txBody>
      </p:sp>
      <p:sp>
        <p:nvSpPr>
          <p:cNvPr id="9" name="Rectangle 8"/>
          <p:cNvSpPr/>
          <p:nvPr/>
        </p:nvSpPr>
        <p:spPr>
          <a:xfrm>
            <a:off x="5742432" y="2743200"/>
            <a:ext cx="18287" cy="2926080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16752" y="3154680"/>
            <a:ext cx="470916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500" b="0">
                <a:solidFill>
                  <a:srgbClr val="B66B38"/>
                </a:solidFill>
                <a:latin typeface="Arial"/>
              </a:rPr>
              <a:t>69%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16752" y="4343400"/>
            <a:ext cx="461772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01214"/>
                </a:solidFill>
                <a:latin typeface="Arial"/>
              </a:rPr>
              <a:t>OF 25–39-YEAR-OLDS DRANK IT IN THE PAST WEEK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1792" y="5669280"/>
            <a:ext cx="10442448" cy="18287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3888" y="320040"/>
            <a:ext cx="1051560" cy="2557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762488" y="6428232"/>
            <a:ext cx="7772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0">
                <a:solidFill>
                  <a:srgbClr val="101214"/>
                </a:solidFill>
                <a:latin typeface="Arial"/>
              </a:rPr>
              <a:t>04 / 22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1792" y="6400800"/>
            <a:ext cx="8046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650" b="0">
                <a:solidFill>
                  <a:srgbClr val="8F887F"/>
                </a:solidFill>
                <a:latin typeface="Arial"/>
              </a:rPr>
              <a:t>SOURCE: SPECIALTY COFFEE ASSOCIATION / NCA 2026. US DATA USED AS AN INTERNATIONAL TREND INDICATOR.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1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21792" y="502920"/>
            <a:ext cx="5943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>
                <a:solidFill>
                  <a:srgbClr val="B66B38"/>
                </a:solidFill>
                <a:latin typeface="Arial"/>
              </a:rPr>
              <a:t>EUROPEAN MARKET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32688"/>
            <a:ext cx="1069848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000" b="0">
                <a:solidFill>
                  <a:srgbClr val="101214"/>
                </a:solidFill>
                <a:latin typeface="Arial"/>
              </a:rPr>
              <a:t>Western Europe leads the category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737360"/>
            <a:ext cx="7863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8F887F"/>
                </a:solidFill>
                <a:latin typeface="Arial"/>
              </a:rPr>
              <a:t>Strong espresso culture and everyday mobility make the region a natural launch market.</a:t>
            </a:r>
          </a:p>
        </p:txBody>
      </p:sp>
      <p:sp>
        <p:nvSpPr>
          <p:cNvPr id="6" name="Rectangle 5"/>
          <p:cNvSpPr/>
          <p:nvPr/>
        </p:nvSpPr>
        <p:spPr>
          <a:xfrm>
            <a:off x="1417320" y="3429000"/>
            <a:ext cx="1554480" cy="2331720"/>
          </a:xfrm>
          <a:prstGeom prst="rect">
            <a:avLst/>
          </a:prstGeom>
          <a:solidFill>
            <a:srgbClr val="1012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3044952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400" b="1">
                <a:solidFill>
                  <a:srgbClr val="101214"/>
                </a:solidFill>
                <a:latin typeface="Arial"/>
              </a:rPr>
              <a:t>$38.47m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5870448"/>
            <a:ext cx="21031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00" b="1">
                <a:solidFill>
                  <a:srgbClr val="101214"/>
                </a:solidFill>
                <a:latin typeface="Arial"/>
              </a:rPr>
              <a:t>WESTERN EUROPE · 2024</a:t>
            </a:r>
          </a:p>
        </p:txBody>
      </p:sp>
      <p:sp>
        <p:nvSpPr>
          <p:cNvPr id="9" name="Rectangle 8"/>
          <p:cNvSpPr/>
          <p:nvPr/>
        </p:nvSpPr>
        <p:spPr>
          <a:xfrm>
            <a:off x="3977639" y="3703320"/>
            <a:ext cx="1554480" cy="2057400"/>
          </a:xfrm>
          <a:prstGeom prst="rect">
            <a:avLst/>
          </a:prstGeom>
          <a:solidFill>
            <a:srgbClr val="B66B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49039" y="3319272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400" b="1">
                <a:solidFill>
                  <a:srgbClr val="B66B38"/>
                </a:solidFill>
                <a:latin typeface="Arial"/>
              </a:rPr>
              <a:t>$34.19m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03320" y="5870448"/>
            <a:ext cx="21031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00" b="1">
                <a:solidFill>
                  <a:srgbClr val="101214"/>
                </a:solidFill>
                <a:latin typeface="Arial"/>
              </a:rPr>
              <a:t>NORTH AMERICA · 2024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22960" y="5760720"/>
            <a:ext cx="5623559" cy="18288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178040" y="2423160"/>
            <a:ext cx="18288" cy="3447288"/>
          </a:xfrm>
          <a:prstGeom prst="rect">
            <a:avLst/>
          </a:prstGeom>
          <a:solidFill>
            <a:srgbClr val="B66B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18120" y="3017520"/>
            <a:ext cx="31089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200" b="0">
                <a:solidFill>
                  <a:srgbClr val="B66B38"/>
                </a:solidFill>
                <a:latin typeface="Arial"/>
              </a:rPr>
              <a:t>≈26%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18120" y="3840480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01214"/>
                </a:solidFill>
                <a:latin typeface="Arial"/>
              </a:rPr>
              <a:t>SHARE OF THE GLOBAL MARKET</a:t>
            </a:r>
          </a:p>
        </p:txBody>
      </p:sp>
      <p:pic>
        <p:nvPicPr>
          <p:cNvPr id="16" name="Picture 15" descr="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3888" y="320040"/>
            <a:ext cx="1051560" cy="2557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762488" y="6428232"/>
            <a:ext cx="7772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0">
                <a:solidFill>
                  <a:srgbClr val="101214"/>
                </a:solidFill>
                <a:latin typeface="Arial"/>
              </a:rPr>
              <a:t>05 / 22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" y="6400800"/>
            <a:ext cx="8046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650" b="0">
                <a:solidFill>
                  <a:srgbClr val="8F887F"/>
                </a:solidFill>
                <a:latin typeface="Arial"/>
              </a:rPr>
              <a:t>SOURCE: FACT.MR, PORTABLE ESPRESSO MACHINES MARKET, 2025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1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21792" y="502920"/>
            <a:ext cx="5943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>
                <a:solidFill>
                  <a:srgbClr val="B66B38"/>
                </a:solidFill>
                <a:latin typeface="Arial"/>
              </a:rPr>
              <a:t>CATEGORY GROWTH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32688"/>
            <a:ext cx="1069848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000" b="0">
                <a:solidFill>
                  <a:srgbClr val="101214"/>
                </a:solidFill>
                <a:latin typeface="Arial"/>
              </a:rPr>
              <a:t>Market value is expected to nearly double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737360"/>
            <a:ext cx="78638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8F887F"/>
                </a:solidFill>
                <a:latin typeface="Arial"/>
              </a:rPr>
              <a:t>Global portable espresso machine market value, 2024 to 2034.</a:t>
            </a:r>
          </a:p>
        </p:txBody>
      </p:sp>
      <p:sp>
        <p:nvSpPr>
          <p:cNvPr id="6" name="Rectangle 5"/>
          <p:cNvSpPr/>
          <p:nvPr/>
        </p:nvSpPr>
        <p:spPr>
          <a:xfrm>
            <a:off x="1417320" y="4434840"/>
            <a:ext cx="1554480" cy="1325880"/>
          </a:xfrm>
          <a:prstGeom prst="rect">
            <a:avLst/>
          </a:prstGeom>
          <a:solidFill>
            <a:srgbClr val="1012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4050791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400" b="1">
                <a:solidFill>
                  <a:srgbClr val="101214"/>
                </a:solidFill>
                <a:latin typeface="Arial"/>
              </a:rPr>
              <a:t>$149.3m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5870448"/>
            <a:ext cx="21031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00" b="1">
                <a:solidFill>
                  <a:srgbClr val="101214"/>
                </a:solidFill>
                <a:latin typeface="Arial"/>
              </a:rPr>
              <a:t>2024</a:t>
            </a:r>
          </a:p>
        </p:txBody>
      </p:sp>
      <p:sp>
        <p:nvSpPr>
          <p:cNvPr id="9" name="Rectangle 8"/>
          <p:cNvSpPr/>
          <p:nvPr/>
        </p:nvSpPr>
        <p:spPr>
          <a:xfrm>
            <a:off x="3977639" y="3108960"/>
            <a:ext cx="1554480" cy="2651760"/>
          </a:xfrm>
          <a:prstGeom prst="rect">
            <a:avLst/>
          </a:prstGeom>
          <a:solidFill>
            <a:srgbClr val="B66B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49039" y="2724912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400" b="1">
                <a:solidFill>
                  <a:srgbClr val="B66B38"/>
                </a:solidFill>
                <a:latin typeface="Arial"/>
              </a:rPr>
              <a:t>$290.9m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03320" y="5870448"/>
            <a:ext cx="21031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00" b="1">
                <a:solidFill>
                  <a:srgbClr val="101214"/>
                </a:solidFill>
                <a:latin typeface="Arial"/>
              </a:rPr>
              <a:t>2034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22960" y="5760720"/>
            <a:ext cx="5623559" cy="18288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178040" y="2423160"/>
            <a:ext cx="18288" cy="3447288"/>
          </a:xfrm>
          <a:prstGeom prst="rect">
            <a:avLst/>
          </a:prstGeom>
          <a:solidFill>
            <a:srgbClr val="B66B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18120" y="3017520"/>
            <a:ext cx="310896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200" b="0">
                <a:solidFill>
                  <a:srgbClr val="B66B38"/>
                </a:solidFill>
                <a:latin typeface="Arial"/>
              </a:rPr>
              <a:t>6.9%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18120" y="3840480"/>
            <a:ext cx="31089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101214"/>
                </a:solidFill>
                <a:latin typeface="Arial"/>
              </a:rPr>
              <a:t>ANNUAL VALUE GROWTH</a:t>
            </a:r>
          </a:p>
        </p:txBody>
      </p:sp>
      <p:pic>
        <p:nvPicPr>
          <p:cNvPr id="16" name="Picture 15" descr="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3888" y="320040"/>
            <a:ext cx="1051560" cy="2557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762488" y="6428232"/>
            <a:ext cx="7772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0">
                <a:solidFill>
                  <a:srgbClr val="101214"/>
                </a:solidFill>
                <a:latin typeface="Arial"/>
              </a:rPr>
              <a:t>06 / 22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" y="6400800"/>
            <a:ext cx="8046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650" b="0">
                <a:solidFill>
                  <a:srgbClr val="8F887F"/>
                </a:solidFill>
                <a:latin typeface="Arial"/>
              </a:rPr>
              <a:t>SOURCE: FACT.MR, PORTABLE ESPRESSO MACHINES MARKET, 2025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1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21792" y="502920"/>
            <a:ext cx="5943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>
                <a:solidFill>
                  <a:srgbClr val="B66B38"/>
                </a:solidFill>
                <a:latin typeface="Arial"/>
              </a:rPr>
              <a:t>COMPETITION LANDSCAPE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87552"/>
            <a:ext cx="104241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100" b="0">
                <a:solidFill>
                  <a:srgbClr val="101214"/>
                </a:solidFill>
                <a:latin typeface="Arial"/>
              </a:rPr>
              <a:t>Three product models. One clear direction.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874519"/>
            <a:ext cx="886968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8F887F"/>
                </a:solidFill>
                <a:latin typeface="Arial"/>
              </a:rPr>
              <a:t>Nord follows the cordless, self-heating model that works across home, work, travel and the outdoors.</a:t>
            </a:r>
          </a:p>
        </p:txBody>
      </p:sp>
      <p:sp>
        <p:nvSpPr>
          <p:cNvPr id="6" name="Rectangle 5"/>
          <p:cNvSpPr/>
          <p:nvPr/>
        </p:nvSpPr>
        <p:spPr>
          <a:xfrm>
            <a:off x="621792" y="2743200"/>
            <a:ext cx="10442448" cy="18288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0392" y="3063240"/>
            <a:ext cx="302361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B66B38"/>
                </a:solidFill>
                <a:latin typeface="Arial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0392" y="3657600"/>
            <a:ext cx="3023616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101214"/>
                </a:solidFill>
                <a:latin typeface="Arial"/>
              </a:rPr>
              <a:t>MANUAL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0392" y="4480560"/>
            <a:ext cx="3023616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8F887F"/>
                </a:solidFill>
                <a:latin typeface="Arial"/>
              </a:rPr>
              <a:t>Hand-pumped · Requires hot water · No charging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02607" y="2743200"/>
            <a:ext cx="18287" cy="3063239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31208" y="3063240"/>
            <a:ext cx="302361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B66B38"/>
                </a:solidFill>
                <a:latin typeface="Arial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31208" y="3657600"/>
            <a:ext cx="3023616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101214"/>
                </a:solidFill>
                <a:latin typeface="Arial"/>
              </a:rPr>
              <a:t>VEHICLE-POWERED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31208" y="4480560"/>
            <a:ext cx="3023616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8F887F"/>
                </a:solidFill>
                <a:latin typeface="Arial"/>
              </a:rPr>
              <a:t>12V connection · Heats water · Primarily designed for the car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583424" y="2743200"/>
            <a:ext cx="18287" cy="3063239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12024" y="3063240"/>
            <a:ext cx="302361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B66B38"/>
                </a:solidFill>
                <a:latin typeface="Arial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2024" y="3657600"/>
            <a:ext cx="3023616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101214"/>
                </a:solidFill>
                <a:latin typeface="Arial"/>
              </a:rPr>
              <a:t>BATTERY-POWERED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2024" y="4480560"/>
            <a:ext cx="3023616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8F887F"/>
                </a:solidFill>
                <a:latin typeface="Arial"/>
              </a:rPr>
              <a:t>Cold or hot water · Cordless · Built for many occasions</a:t>
            </a:r>
          </a:p>
        </p:txBody>
      </p:sp>
      <p:pic>
        <p:nvPicPr>
          <p:cNvPr id="18" name="Picture 17" descr="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3888" y="320040"/>
            <a:ext cx="1051560" cy="2557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762488" y="6428232"/>
            <a:ext cx="7772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0">
                <a:solidFill>
                  <a:srgbClr val="101214"/>
                </a:solidFill>
                <a:latin typeface="Arial"/>
              </a:rPr>
              <a:t>07 / 22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1792" y="6400800"/>
            <a:ext cx="8046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650" b="0">
                <a:solidFill>
                  <a:srgbClr val="8F887F"/>
                </a:solidFill>
                <a:latin typeface="Arial"/>
              </a:rPr>
              <a:t>REPRESENTATIVE CATEGORY MODELS DESCRIBE USE CASES, NOT MARKET SHARE.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1012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21792" y="502920"/>
            <a:ext cx="5943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>
                <a:solidFill>
                  <a:srgbClr val="D7A77E"/>
                </a:solidFill>
                <a:latin typeface="Arial"/>
              </a:rPr>
              <a:t>THE BRAND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87552"/>
            <a:ext cx="104241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100" b="0">
                <a:solidFill>
                  <a:srgbClr val="F7F4ED"/>
                </a:solidFill>
                <a:latin typeface="Arial"/>
              </a:rPr>
              <a:t>A coffee brand built for life in motion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874519"/>
            <a:ext cx="886968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D7A77E"/>
                </a:solidFill>
                <a:latin typeface="Arial"/>
              </a:rPr>
              <a:t>OTTAN brings together coffee culture, Scandinavian design and smart mobility in a new lifestyle format.</a:t>
            </a:r>
          </a:p>
        </p:txBody>
      </p:sp>
      <p:sp>
        <p:nvSpPr>
          <p:cNvPr id="6" name="Rectangle 5"/>
          <p:cNvSpPr/>
          <p:nvPr/>
        </p:nvSpPr>
        <p:spPr>
          <a:xfrm>
            <a:off x="621792" y="2743200"/>
            <a:ext cx="10442448" cy="18288"/>
          </a:xfrm>
          <a:prstGeom prst="rect">
            <a:avLst/>
          </a:prstGeom>
          <a:solidFill>
            <a:srgbClr val="3B3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0392" y="3063240"/>
            <a:ext cx="302361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B66B38"/>
                </a:solidFill>
                <a:latin typeface="Arial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0392" y="3657600"/>
            <a:ext cx="3023616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F7F4ED"/>
                </a:solidFill>
                <a:latin typeface="Arial"/>
              </a:rPr>
              <a:t>BARISTA QUALITY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0392" y="4480560"/>
            <a:ext cx="3023616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D7A77E"/>
                </a:solidFill>
                <a:latin typeface="Arial"/>
              </a:rPr>
              <a:t>Where life happens.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02607" y="2743200"/>
            <a:ext cx="18287" cy="3063239"/>
          </a:xfrm>
          <a:prstGeom prst="rect">
            <a:avLst/>
          </a:prstGeom>
          <a:solidFill>
            <a:srgbClr val="3B3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31208" y="3063240"/>
            <a:ext cx="302361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B66B38"/>
                </a:solidFill>
                <a:latin typeface="Arial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31208" y="3657600"/>
            <a:ext cx="3023616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F7F4ED"/>
                </a:solidFill>
                <a:latin typeface="Arial"/>
              </a:rPr>
              <a:t>DESIGNED TO MOVE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31208" y="4480560"/>
            <a:ext cx="3023616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D7A77E"/>
                </a:solidFill>
                <a:latin typeface="Arial"/>
              </a:rPr>
              <a:t>With you.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583424" y="2743200"/>
            <a:ext cx="18287" cy="3063239"/>
          </a:xfrm>
          <a:prstGeom prst="rect">
            <a:avLst/>
          </a:prstGeom>
          <a:solidFill>
            <a:srgbClr val="3B3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12024" y="3063240"/>
            <a:ext cx="302361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B66B38"/>
                </a:solidFill>
                <a:latin typeface="Arial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2024" y="3657600"/>
            <a:ext cx="3023616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F7F4ED"/>
                </a:solidFill>
                <a:latin typeface="Arial"/>
              </a:rPr>
              <a:t>A BRAND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2024" y="4480560"/>
            <a:ext cx="3023616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D7A77E"/>
                </a:solidFill>
                <a:latin typeface="Arial"/>
              </a:rPr>
              <a:t>Not a gadget.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" y="5943600"/>
            <a:ext cx="9875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F7F4ED"/>
                </a:solidFill>
                <a:latin typeface="Arial"/>
              </a:rPr>
              <a:t>Founded in Gothenburg, Sweden.</a:t>
            </a:r>
          </a:p>
        </p:txBody>
      </p:sp>
      <p:pic>
        <p:nvPicPr>
          <p:cNvPr id="19" name="Picture 18" descr="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3888" y="320040"/>
            <a:ext cx="1051560" cy="2557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0762488" y="6428232"/>
            <a:ext cx="7772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0">
                <a:solidFill>
                  <a:srgbClr val="F7F4ED"/>
                </a:solidFill>
                <a:latin typeface="Arial"/>
              </a:rPr>
              <a:t>08 / 22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1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21792" y="502920"/>
            <a:ext cx="5943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>
                <a:solidFill>
                  <a:srgbClr val="B66B38"/>
                </a:solidFill>
                <a:latin typeface="Arial"/>
              </a:rPr>
              <a:t>TARGET GROUP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87552"/>
            <a:ext cx="1033272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100" b="0">
                <a:solidFill>
                  <a:srgbClr val="101214"/>
                </a:solidFill>
                <a:latin typeface="Arial"/>
              </a:rPr>
              <a:t>Defined by occasion. Not by age.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2514600"/>
            <a:ext cx="4800600" cy="18288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1792" y="2697480"/>
            <a:ext cx="2103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01214"/>
                </a:solidFill>
                <a:latin typeface="Arial"/>
              </a:rPr>
              <a:t>THE COMMUTER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70632" y="2697480"/>
            <a:ext cx="2651760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8F887F"/>
                </a:solidFill>
                <a:latin typeface="Arial"/>
              </a:rPr>
              <a:t>Between home, work and everyday routines.</a:t>
            </a:r>
          </a:p>
        </p:txBody>
      </p:sp>
      <p:sp>
        <p:nvSpPr>
          <p:cNvPr id="8" name="Rectangle 7"/>
          <p:cNvSpPr/>
          <p:nvPr/>
        </p:nvSpPr>
        <p:spPr>
          <a:xfrm>
            <a:off x="5852159" y="2514600"/>
            <a:ext cx="4800599" cy="18288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852159" y="2697480"/>
            <a:ext cx="2103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01214"/>
                </a:solidFill>
                <a:latin typeface="Arial"/>
              </a:rPr>
              <a:t>THE ACTIVE PARENT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1000" y="2697480"/>
            <a:ext cx="2651760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8F887F"/>
                </a:solidFill>
                <a:latin typeface="Arial"/>
              </a:rPr>
              <a:t>At training, matches and activities.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1792" y="3474720"/>
            <a:ext cx="4800600" cy="18288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1792" y="3657600"/>
            <a:ext cx="2103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01214"/>
                </a:solidFill>
                <a:latin typeface="Arial"/>
              </a:rPr>
              <a:t>THE TRAVELLER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70632" y="3657600"/>
            <a:ext cx="2651760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8F887F"/>
                </a:solidFill>
                <a:latin typeface="Arial"/>
              </a:rPr>
              <a:t>Hotels, road trips, airports and destinations.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852159" y="3474720"/>
            <a:ext cx="4800599" cy="18288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52159" y="3657600"/>
            <a:ext cx="2103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01214"/>
                </a:solidFill>
                <a:latin typeface="Arial"/>
              </a:rPr>
              <a:t>THE OUTDOOR CONSUMER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01000" y="3657600"/>
            <a:ext cx="2651760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8F887F"/>
                </a:solidFill>
                <a:latin typeface="Arial"/>
              </a:rPr>
              <a:t>Hiking, camping, boating and leisure.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1792" y="5897880"/>
            <a:ext cx="9966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101214"/>
                </a:solidFill>
                <a:latin typeface="Arial"/>
              </a:rPr>
              <a:t>One shared need: great coffee where a traditional machine is not available.</a:t>
            </a:r>
          </a:p>
        </p:txBody>
      </p:sp>
      <p:pic>
        <p:nvPicPr>
          <p:cNvPr id="18" name="Picture 17" descr="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3888" y="320040"/>
            <a:ext cx="1051560" cy="2557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762488" y="6428232"/>
            <a:ext cx="7772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0">
                <a:solidFill>
                  <a:srgbClr val="101214"/>
                </a:solidFill>
                <a:latin typeface="Arial"/>
              </a:rPr>
              <a:t>09 / 22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1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rop-2216817429005789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7784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26480" y="594360"/>
            <a:ext cx="5943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>
                <a:solidFill>
                  <a:srgbClr val="B66B38"/>
                </a:solidFill>
                <a:latin typeface="Arial"/>
              </a:rPr>
              <a:t>THE PRODUCT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0" y="1097280"/>
            <a:ext cx="521208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000" b="0">
                <a:solidFill>
                  <a:srgbClr val="101214"/>
                </a:solidFill>
                <a:latin typeface="Arial"/>
              </a:rPr>
              <a:t>Three formats. One machine.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0" y="1874519"/>
            <a:ext cx="49377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8F887F"/>
                </a:solidFill>
                <a:latin typeface="Arial"/>
              </a:rPr>
              <a:t>Portable. Self-heating. Battery-powered.</a:t>
            </a:r>
          </a:p>
        </p:txBody>
      </p:sp>
      <p:sp>
        <p:nvSpPr>
          <p:cNvPr id="7" name="Rectangle 6"/>
          <p:cNvSpPr/>
          <p:nvPr/>
        </p:nvSpPr>
        <p:spPr>
          <a:xfrm>
            <a:off x="6126480" y="2560320"/>
            <a:ext cx="4892040" cy="18288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126480" y="2761488"/>
            <a:ext cx="502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B66B38"/>
                </a:solidFill>
                <a:latin typeface="Arial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75120" y="2724912"/>
            <a:ext cx="20116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01214"/>
                </a:solidFill>
                <a:latin typeface="Arial"/>
              </a:rPr>
              <a:t>Nespresso-format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41080" y="2724912"/>
            <a:ext cx="23774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8F887F"/>
                </a:solidFill>
                <a:latin typeface="Arial"/>
              </a:rPr>
              <a:t>For the quick, familiar capsule routine.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26480" y="3611879"/>
            <a:ext cx="4892040" cy="18288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126480" y="3813048"/>
            <a:ext cx="502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B66B38"/>
                </a:solidFill>
                <a:latin typeface="Arial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75120" y="3776472"/>
            <a:ext cx="20116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01214"/>
                </a:solidFill>
                <a:latin typeface="Arial"/>
              </a:rPr>
              <a:t>Dolce Gusto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41080" y="3776472"/>
            <a:ext cx="23774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8F887F"/>
                </a:solidFill>
                <a:latin typeface="Arial"/>
              </a:rPr>
              <a:t>A broader selection and more flexibility.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26480" y="4663440"/>
            <a:ext cx="4892040" cy="18287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126480" y="4864607"/>
            <a:ext cx="5029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B66B38"/>
                </a:solidFill>
                <a:latin typeface="Arial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75120" y="4828031"/>
            <a:ext cx="20116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01214"/>
                </a:solidFill>
                <a:latin typeface="Arial"/>
              </a:rPr>
              <a:t>Ground coffee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41080" y="4828031"/>
            <a:ext cx="23774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8F887F"/>
                </a:solidFill>
                <a:latin typeface="Arial"/>
              </a:rPr>
              <a:t>For those who want to choose their own beans.</a:t>
            </a:r>
          </a:p>
        </p:txBody>
      </p:sp>
      <p:pic>
        <p:nvPicPr>
          <p:cNvPr id="19" name="Picture 18" descr="logo-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3888" y="320040"/>
            <a:ext cx="1051560" cy="2557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0762488" y="6428232"/>
            <a:ext cx="7772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0">
                <a:solidFill>
                  <a:srgbClr val="101214"/>
                </a:solidFill>
                <a:latin typeface="Arial"/>
              </a:rPr>
              <a:t>10 / 22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1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rop-195952139165880168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07492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0" y="658368"/>
            <a:ext cx="5943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>
                <a:solidFill>
                  <a:srgbClr val="B66B38"/>
                </a:solidFill>
                <a:latin typeface="Arial"/>
              </a:rPr>
              <a:t>CONSUMER NEED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0" y="1234440"/>
            <a:ext cx="5715000" cy="1508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0">
                <a:solidFill>
                  <a:srgbClr val="101214"/>
                </a:solidFill>
                <a:latin typeface="Arial"/>
              </a:rPr>
              <a:t>Great coffee on your own terms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0" y="2880360"/>
            <a:ext cx="539496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>
                <a:solidFill>
                  <a:srgbClr val="8F887F"/>
                </a:solidFill>
                <a:latin typeface="Arial"/>
              </a:rPr>
              <a:t>Consumers move between commuting, work, training, travel and the outdoors. The coffee experience rarely follows.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0" y="4160520"/>
            <a:ext cx="5257799" cy="18288"/>
          </a:xfrm>
          <a:prstGeom prst="rect">
            <a:avLst/>
          </a:prstGeom>
          <a:solidFill>
            <a:srgbClr val="B66B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0" y="4526280"/>
            <a:ext cx="534924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>
                <a:solidFill>
                  <a:srgbClr val="101214"/>
                </a:solidFill>
                <a:latin typeface="Arial"/>
              </a:rPr>
              <a:t>OTTAN Nord turns espresso into a personal product rather than a location-bound appliance.</a:t>
            </a:r>
          </a:p>
        </p:txBody>
      </p:sp>
      <p:pic>
        <p:nvPicPr>
          <p:cNvPr id="9" name="Picture 8" descr="logo-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3888" y="320040"/>
            <a:ext cx="1051560" cy="2557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762488" y="6428232"/>
            <a:ext cx="7772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0">
                <a:solidFill>
                  <a:srgbClr val="101214"/>
                </a:solidFill>
                <a:latin typeface="Arial"/>
              </a:rPr>
              <a:t>11 / 22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1012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rop-15959352339586200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0" y="0"/>
            <a:ext cx="4556759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1792" y="502920"/>
            <a:ext cx="5943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>
                <a:solidFill>
                  <a:srgbClr val="D7A77E"/>
                </a:solidFill>
                <a:latin typeface="Arial"/>
              </a:rPr>
              <a:t>PERFORMANCE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987552"/>
            <a:ext cx="65379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000" b="0">
                <a:solidFill>
                  <a:srgbClr val="F7F4ED"/>
                </a:solidFill>
                <a:latin typeface="Arial"/>
              </a:rPr>
              <a:t>Built for real espresso on the move</a:t>
            </a:r>
          </a:p>
        </p:txBody>
      </p:sp>
      <p:sp>
        <p:nvSpPr>
          <p:cNvPr id="6" name="Rectangle 5"/>
          <p:cNvSpPr/>
          <p:nvPr/>
        </p:nvSpPr>
        <p:spPr>
          <a:xfrm>
            <a:off x="621792" y="2240280"/>
            <a:ext cx="2971800" cy="18288"/>
          </a:xfrm>
          <a:prstGeom prst="rect">
            <a:avLst/>
          </a:prstGeom>
          <a:solidFill>
            <a:srgbClr val="3B3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2423160"/>
            <a:ext cx="29718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F7F4ED"/>
                </a:solidFill>
                <a:latin typeface="Arial"/>
              </a:rPr>
              <a:t>92°C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2898648"/>
            <a:ext cx="29260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0">
                <a:solidFill>
                  <a:srgbClr val="D7A77E"/>
                </a:solidFill>
                <a:latin typeface="Arial"/>
              </a:rPr>
              <a:t>WATER HEATING · EXTRACTION AT APPROXIMATELY 80–85°C</a:t>
            </a:r>
          </a:p>
        </p:txBody>
      </p:sp>
      <p:sp>
        <p:nvSpPr>
          <p:cNvPr id="9" name="Rectangle 8"/>
          <p:cNvSpPr/>
          <p:nvPr/>
        </p:nvSpPr>
        <p:spPr>
          <a:xfrm>
            <a:off x="3959352" y="2240280"/>
            <a:ext cx="2971800" cy="18288"/>
          </a:xfrm>
          <a:prstGeom prst="rect">
            <a:avLst/>
          </a:prstGeom>
          <a:solidFill>
            <a:srgbClr val="3B3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959352" y="2423160"/>
            <a:ext cx="29718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F7F4ED"/>
                </a:solidFill>
                <a:latin typeface="Arial"/>
              </a:rPr>
              <a:t>20 BAR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59352" y="2898648"/>
            <a:ext cx="29260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0">
                <a:solidFill>
                  <a:srgbClr val="D7A77E"/>
                </a:solidFill>
                <a:latin typeface="Arial"/>
              </a:rPr>
              <a:t>PUMP PRESSURE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1792" y="3383280"/>
            <a:ext cx="2971800" cy="18288"/>
          </a:xfrm>
          <a:prstGeom prst="rect">
            <a:avLst/>
          </a:prstGeom>
          <a:solidFill>
            <a:srgbClr val="3B3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1792" y="3566160"/>
            <a:ext cx="29718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F7F4ED"/>
                </a:solidFill>
                <a:latin typeface="Arial"/>
              </a:rPr>
              <a:t>2600 mAh  28wh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792" y="4041648"/>
            <a:ext cx="29260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0">
                <a:solidFill>
                  <a:srgbClr val="D7A77E"/>
                </a:solidFill>
                <a:latin typeface="Arial"/>
              </a:rPr>
              <a:t>BATTERY CAPACITY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959352" y="3383280"/>
            <a:ext cx="2971800" cy="18288"/>
          </a:xfrm>
          <a:prstGeom prst="rect">
            <a:avLst/>
          </a:prstGeom>
          <a:solidFill>
            <a:srgbClr val="3B3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959352" y="3566160"/>
            <a:ext cx="29718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F7F4ED"/>
                </a:solidFill>
                <a:latin typeface="Arial"/>
              </a:rPr>
              <a:t>≈5 MIN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59352" y="4041648"/>
            <a:ext cx="29260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0">
                <a:solidFill>
                  <a:srgbClr val="D7A77E"/>
                </a:solidFill>
                <a:latin typeface="Arial"/>
              </a:rPr>
              <a:t>COLD-WATER HEATING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1792" y="4526280"/>
            <a:ext cx="2971800" cy="18287"/>
          </a:xfrm>
          <a:prstGeom prst="rect">
            <a:avLst/>
          </a:prstGeom>
          <a:solidFill>
            <a:srgbClr val="3B3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21792" y="4709160"/>
            <a:ext cx="29718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F7F4ED"/>
                </a:solidFill>
                <a:latin typeface="Arial"/>
              </a:rPr>
              <a:t>4 / 200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1792" y="5184648"/>
            <a:ext cx="29260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0">
                <a:solidFill>
                  <a:srgbClr val="D7A77E"/>
                </a:solidFill>
                <a:latin typeface="Arial"/>
              </a:rPr>
              <a:t>CUPS WITH COLD / PRE-HEATED WATER</a:t>
            </a:r>
          </a:p>
        </p:txBody>
      </p:sp>
      <p:pic>
        <p:nvPicPr>
          <p:cNvPr id="21" name="Picture 20" descr="logo-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3888" y="320040"/>
            <a:ext cx="1051560" cy="2557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0762488" y="6428232"/>
            <a:ext cx="7772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0">
                <a:solidFill>
                  <a:srgbClr val="F7F4ED"/>
                </a:solidFill>
                <a:latin typeface="Arial"/>
              </a:rPr>
              <a:t>12 / 22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1012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21792" y="502920"/>
            <a:ext cx="5943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>
                <a:solidFill>
                  <a:srgbClr val="D7A77E"/>
                </a:solidFill>
                <a:latin typeface="Arial"/>
              </a:rPr>
              <a:t>THE OPPORTUNITY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87552"/>
            <a:ext cx="104241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100" b="0">
                <a:solidFill>
                  <a:srgbClr val="F7F4ED"/>
                </a:solidFill>
                <a:latin typeface="Arial"/>
              </a:rPr>
              <a:t>Nord connects three consumer forces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2331720"/>
            <a:ext cx="10442448" cy="18288"/>
          </a:xfrm>
          <a:prstGeom prst="rect">
            <a:avLst/>
          </a:prstGeom>
          <a:solidFill>
            <a:srgbClr val="3B3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0392" y="2651760"/>
            <a:ext cx="302361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B66B38"/>
                </a:solidFill>
                <a:latin typeface="Arial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0392" y="3246120"/>
            <a:ext cx="3023616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F7F4ED"/>
                </a:solidFill>
                <a:latin typeface="Arial"/>
              </a:rPr>
              <a:t>COFFEE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0392" y="4069079"/>
            <a:ext cx="3023616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D7A77E"/>
                </a:solidFill>
                <a:latin typeface="Arial"/>
              </a:rPr>
              <a:t>A Swedish daily ritual</a:t>
            </a:r>
          </a:p>
        </p:txBody>
      </p:sp>
      <p:sp>
        <p:nvSpPr>
          <p:cNvPr id="9" name="Rectangle 8"/>
          <p:cNvSpPr/>
          <p:nvPr/>
        </p:nvSpPr>
        <p:spPr>
          <a:xfrm>
            <a:off x="4102607" y="2331720"/>
            <a:ext cx="18287" cy="3474720"/>
          </a:xfrm>
          <a:prstGeom prst="rect">
            <a:avLst/>
          </a:prstGeom>
          <a:solidFill>
            <a:srgbClr val="3B3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31208" y="2651760"/>
            <a:ext cx="302361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B66B38"/>
                </a:solidFill>
                <a:latin typeface="Arial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31208" y="3246120"/>
            <a:ext cx="3023616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F7F4ED"/>
                </a:solidFill>
                <a:latin typeface="Arial"/>
              </a:rPr>
              <a:t>MOBILITY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31208" y="4069079"/>
            <a:ext cx="3023616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D7A77E"/>
                </a:solidFill>
                <a:latin typeface="Arial"/>
              </a:rPr>
              <a:t>More occasions away from home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583424" y="2331720"/>
            <a:ext cx="18287" cy="3474720"/>
          </a:xfrm>
          <a:prstGeom prst="rect">
            <a:avLst/>
          </a:prstGeom>
          <a:solidFill>
            <a:srgbClr val="3B3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12024" y="2651760"/>
            <a:ext cx="302361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B66B38"/>
                </a:solidFill>
                <a:latin typeface="Arial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12024" y="3246120"/>
            <a:ext cx="3023616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F7F4ED"/>
                </a:solidFill>
                <a:latin typeface="Arial"/>
              </a:rPr>
              <a:t>CONSUMER TECHNOLOGY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2024" y="4069079"/>
            <a:ext cx="3023616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D7A77E"/>
                </a:solidFill>
                <a:latin typeface="Arial"/>
              </a:rPr>
              <a:t>Battery power, USB-C and simple operation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1792" y="5943600"/>
            <a:ext cx="9875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F7F4ED"/>
                </a:solidFill>
                <a:latin typeface="Arial"/>
              </a:rPr>
              <a:t>A new usage category, not a smaller kitchen appliance.</a:t>
            </a:r>
          </a:p>
        </p:txBody>
      </p:sp>
      <p:pic>
        <p:nvPicPr>
          <p:cNvPr id="18" name="Picture 17" descr="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3888" y="320040"/>
            <a:ext cx="1051560" cy="2557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762488" y="6428232"/>
            <a:ext cx="7772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0">
                <a:solidFill>
                  <a:srgbClr val="F7F4ED"/>
                </a:solidFill>
                <a:latin typeface="Arial"/>
              </a:rPr>
              <a:t>13 / 22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1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21792" y="502920"/>
            <a:ext cx="5943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>
                <a:solidFill>
                  <a:srgbClr val="B66B38"/>
                </a:solidFill>
                <a:latin typeface="Arial"/>
              </a:rPr>
              <a:t>USE CASES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24128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100" b="0">
                <a:solidFill>
                  <a:srgbClr val="101214"/>
                </a:solidFill>
                <a:latin typeface="Arial"/>
              </a:rPr>
              <a:t>One product. Many routines.</a:t>
            </a:r>
          </a:p>
        </p:txBody>
      </p:sp>
      <p:pic>
        <p:nvPicPr>
          <p:cNvPr id="5" name="Picture 4" descr="crop-69758435939361979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2057400"/>
            <a:ext cx="3337560" cy="338328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21792" y="4983480"/>
            <a:ext cx="3337560" cy="457200"/>
          </a:xfrm>
          <a:prstGeom prst="rect">
            <a:avLst/>
          </a:prstGeom>
          <a:solidFill>
            <a:srgbClr val="1012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0392" y="5102352"/>
            <a:ext cx="288036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1">
                <a:solidFill>
                  <a:srgbClr val="F7F4ED"/>
                </a:solidFill>
                <a:latin typeface="Arial"/>
              </a:rPr>
              <a:t>SPORT AND LEISURE</a:t>
            </a:r>
          </a:p>
        </p:txBody>
      </p:sp>
      <p:pic>
        <p:nvPicPr>
          <p:cNvPr id="8" name="Picture 7" descr="crop-455039054704403480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9392" y="2057400"/>
            <a:ext cx="3337560" cy="338328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279392" y="4983480"/>
            <a:ext cx="3337560" cy="457200"/>
          </a:xfrm>
          <a:prstGeom prst="rect">
            <a:avLst/>
          </a:prstGeom>
          <a:solidFill>
            <a:srgbClr val="1012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07992" y="5102352"/>
            <a:ext cx="288036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1">
                <a:solidFill>
                  <a:srgbClr val="F7F4ED"/>
                </a:solidFill>
                <a:latin typeface="Arial"/>
              </a:rPr>
              <a:t>OUTDOOR AND TRAVEL</a:t>
            </a:r>
          </a:p>
        </p:txBody>
      </p:sp>
      <p:pic>
        <p:nvPicPr>
          <p:cNvPr id="11" name="Picture 10" descr="crop-447239384661804636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6992" y="2057400"/>
            <a:ext cx="3337560" cy="338328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7936992" y="4983480"/>
            <a:ext cx="3337560" cy="457200"/>
          </a:xfrm>
          <a:prstGeom prst="rect">
            <a:avLst/>
          </a:prstGeom>
          <a:solidFill>
            <a:srgbClr val="1012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165592" y="5102352"/>
            <a:ext cx="288036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1">
                <a:solidFill>
                  <a:srgbClr val="F7F4ED"/>
                </a:solidFill>
                <a:latin typeface="Arial"/>
              </a:rPr>
              <a:t>WORK AND HOTELS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792" y="5870448"/>
            <a:ext cx="95097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8F887F"/>
                </a:solidFill>
                <a:latin typeface="Arial"/>
              </a:rPr>
              <a:t>From the morning match to a forest break and the office.</a:t>
            </a:r>
          </a:p>
        </p:txBody>
      </p:sp>
      <p:pic>
        <p:nvPicPr>
          <p:cNvPr id="15" name="Picture 14" descr="logo-dar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33888" y="320040"/>
            <a:ext cx="1051560" cy="2557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0762488" y="6428232"/>
            <a:ext cx="7772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0">
                <a:solidFill>
                  <a:srgbClr val="101214"/>
                </a:solidFill>
                <a:latin typeface="Arial"/>
              </a:rPr>
              <a:t>14 / 22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1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21792" y="502920"/>
            <a:ext cx="5943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>
                <a:solidFill>
                  <a:srgbClr val="B66B38"/>
                </a:solidFill>
                <a:latin typeface="Arial"/>
              </a:rPr>
              <a:t>THE OTTAN ESSENTIALS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87552"/>
            <a:ext cx="1042416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100" b="0">
                <a:solidFill>
                  <a:srgbClr val="101214"/>
                </a:solidFill>
                <a:latin typeface="Arial"/>
              </a:rPr>
              <a:t>Three essentials. One coffee ritual.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2331720"/>
            <a:ext cx="10442448" cy="18288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0392" y="2651760"/>
            <a:ext cx="302361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B66B38"/>
                </a:solidFill>
                <a:latin typeface="Arial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0392" y="3246120"/>
            <a:ext cx="3023616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101214"/>
                </a:solidFill>
                <a:latin typeface="Arial"/>
              </a:rPr>
              <a:t>OTTAN GRIND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0392" y="4069079"/>
            <a:ext cx="3023616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8F887F"/>
                </a:solidFill>
                <a:latin typeface="Arial"/>
              </a:rPr>
              <a:t>Freshly ground coffee, wherever the day starts.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102607" y="2331720"/>
            <a:ext cx="18287" cy="3474720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31208" y="2651760"/>
            <a:ext cx="302361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B66B38"/>
                </a:solidFill>
                <a:latin typeface="Arial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31208" y="3246120"/>
            <a:ext cx="3023616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101214"/>
                </a:solidFill>
                <a:latin typeface="Arial"/>
              </a:rPr>
              <a:t>OTTAN HEAT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31208" y="4069079"/>
            <a:ext cx="3023616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8F887F"/>
                </a:solidFill>
                <a:latin typeface="Arial"/>
              </a:rPr>
              <a:t>A portable companion for the full ritual.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583424" y="2331720"/>
            <a:ext cx="18287" cy="3474720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12024" y="2651760"/>
            <a:ext cx="302361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B66B38"/>
                </a:solidFill>
                <a:latin typeface="Arial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12024" y="3246120"/>
            <a:ext cx="3023616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>
                <a:solidFill>
                  <a:srgbClr val="101214"/>
                </a:solidFill>
                <a:latin typeface="Arial"/>
              </a:rPr>
              <a:t>OTTAN DAWN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2024" y="4069079"/>
            <a:ext cx="3023616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8F887F"/>
                </a:solidFill>
                <a:latin typeface="Arial"/>
              </a:rPr>
              <a:t>Recurring coffee built around the brand.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1792" y="5943600"/>
            <a:ext cx="9875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01214"/>
                </a:solidFill>
                <a:latin typeface="Arial"/>
              </a:rPr>
              <a:t>More occasions. Higher basket value. Recurring coffee sales.</a:t>
            </a:r>
          </a:p>
        </p:txBody>
      </p:sp>
      <p:pic>
        <p:nvPicPr>
          <p:cNvPr id="18" name="Picture 17" descr="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3888" y="320040"/>
            <a:ext cx="1051560" cy="2557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762488" y="6428232"/>
            <a:ext cx="7772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0">
                <a:solidFill>
                  <a:srgbClr val="101214"/>
                </a:solidFill>
                <a:latin typeface="Arial"/>
              </a:rPr>
              <a:t>15 / 22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1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21792" y="502920"/>
            <a:ext cx="5943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>
                <a:solidFill>
                  <a:srgbClr val="B66B38"/>
                </a:solidFill>
                <a:latin typeface="Arial"/>
              </a:rPr>
              <a:t>CHANNEL 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896112"/>
            <a:ext cx="1024128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900" b="0">
                <a:solidFill>
                  <a:srgbClr val="101214"/>
                </a:solidFill>
                <a:latin typeface="Arial"/>
              </a:rPr>
              <a:t>Focused launch. Controlled expansion.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664208"/>
            <a:ext cx="98755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8F887F"/>
                </a:solidFill>
                <a:latin typeface="Arial"/>
              </a:rPr>
              <a:t>Build brand visibility in selected channels first, then scale through distribution, repeat purchase and new use occasions.</a:t>
            </a:r>
          </a:p>
        </p:txBody>
      </p:sp>
      <p:sp>
        <p:nvSpPr>
          <p:cNvPr id="6" name="Rectangle 5"/>
          <p:cNvSpPr/>
          <p:nvPr/>
        </p:nvSpPr>
        <p:spPr>
          <a:xfrm>
            <a:off x="621792" y="2423160"/>
            <a:ext cx="10442448" cy="18288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2606040"/>
            <a:ext cx="1188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>
                <a:solidFill>
                  <a:srgbClr val="B66B38"/>
                </a:solidFill>
                <a:latin typeface="Arial"/>
              </a:rPr>
              <a:t>LAUNCH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74519" y="2578608"/>
            <a:ext cx="246888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101214"/>
                </a:solidFill>
                <a:latin typeface="Arial"/>
              </a:rPr>
              <a:t>SELECTED RETAIL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0" y="2578608"/>
            <a:ext cx="6492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8F887F"/>
                </a:solidFill>
                <a:latin typeface="Arial"/>
              </a:rPr>
              <a:t>Trust, visibility and demo-led sell-through.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1792" y="3200400"/>
            <a:ext cx="10442448" cy="18288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1792" y="3383280"/>
            <a:ext cx="1188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>
                <a:solidFill>
                  <a:srgbClr val="B66B38"/>
                </a:solidFill>
                <a:latin typeface="Arial"/>
              </a:rPr>
              <a:t>LAUNCH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74519" y="3355848"/>
            <a:ext cx="246888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101214"/>
                </a:solidFill>
                <a:latin typeface="Arial"/>
              </a:rPr>
              <a:t>DISTRIBUTION PARTNERS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9120" y="3355848"/>
            <a:ext cx="6492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8F887F"/>
                </a:solidFill>
                <a:latin typeface="Arial"/>
              </a:rPr>
              <a:t>Market access, forecasting and retail execution.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1792" y="3977639"/>
            <a:ext cx="10442448" cy="18287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1792" y="4160520"/>
            <a:ext cx="1188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>
                <a:solidFill>
                  <a:srgbClr val="B66B38"/>
                </a:solidFill>
                <a:latin typeface="Arial"/>
              </a:rPr>
              <a:t>ALWAYS 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74519" y="4133087"/>
            <a:ext cx="246888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101214"/>
                </a:solidFill>
                <a:latin typeface="Arial"/>
              </a:rPr>
              <a:t>DTC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89120" y="4133087"/>
            <a:ext cx="6492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8F887F"/>
                </a:solidFill>
                <a:latin typeface="Arial"/>
              </a:rPr>
              <a:t>Brand control, consumer learning and accessories.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1792" y="4754879"/>
            <a:ext cx="10442448" cy="18287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21792" y="4937759"/>
            <a:ext cx="11887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>
                <a:solidFill>
                  <a:srgbClr val="B66B38"/>
                </a:solidFill>
                <a:latin typeface="Arial"/>
              </a:rPr>
              <a:t>PHASE 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874519" y="4910327"/>
            <a:ext cx="246888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101214"/>
                </a:solidFill>
                <a:latin typeface="Arial"/>
              </a:rPr>
              <a:t>TRAVEL AND HOSPITALITY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89120" y="4910327"/>
            <a:ext cx="6492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8F887F"/>
                </a:solidFill>
                <a:latin typeface="Arial"/>
              </a:rPr>
              <a:t>Expand occasions where portability matters.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21792" y="5532120"/>
            <a:ext cx="10442448" cy="18288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21792" y="5870448"/>
            <a:ext cx="98755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101214"/>
                </a:solidFill>
                <a:latin typeface="Arial"/>
              </a:rPr>
              <a:t>Win selected accounts. Prove sell-through. Expand doors and markets.</a:t>
            </a:r>
          </a:p>
        </p:txBody>
      </p:sp>
      <p:pic>
        <p:nvPicPr>
          <p:cNvPr id="24" name="Picture 23" descr="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3888" y="320040"/>
            <a:ext cx="1051560" cy="2557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0762488" y="6428232"/>
            <a:ext cx="7772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0">
                <a:solidFill>
                  <a:srgbClr val="101214"/>
                </a:solidFill>
                <a:latin typeface="Arial"/>
              </a:rPr>
              <a:t>16 / 22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1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21792" y="502920"/>
            <a:ext cx="5943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>
                <a:solidFill>
                  <a:srgbClr val="B66B38"/>
                </a:solidFill>
                <a:latin typeface="Arial"/>
              </a:rPr>
              <a:t>COMMERCIAL OFFER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60120"/>
            <a:ext cx="1024128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100" b="0">
                <a:solidFill>
                  <a:srgbClr val="101214"/>
                </a:solidFill>
                <a:latin typeface="Arial"/>
              </a:rPr>
              <a:t>Clear margin from the first listing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2331720"/>
            <a:ext cx="10442448" cy="18288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1792" y="2971800"/>
            <a:ext cx="30632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700" b="1">
                <a:solidFill>
                  <a:srgbClr val="101214"/>
                </a:solidFill>
                <a:latin typeface="Arial"/>
              </a:rPr>
              <a:t>SEK 1,199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4041648"/>
            <a:ext cx="297180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8F887F"/>
                </a:solidFill>
                <a:latin typeface="Arial"/>
              </a:rPr>
              <a:t>RRP INCLUDING VAT</a:t>
            </a:r>
          </a:p>
        </p:txBody>
      </p:sp>
      <p:sp>
        <p:nvSpPr>
          <p:cNvPr id="8" name="Rectangle 7"/>
          <p:cNvSpPr/>
          <p:nvPr/>
        </p:nvSpPr>
        <p:spPr>
          <a:xfrm>
            <a:off x="3913631" y="2331720"/>
            <a:ext cx="18288" cy="3017520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096511" y="2971800"/>
            <a:ext cx="30632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700" b="1">
                <a:solidFill>
                  <a:srgbClr val="101214"/>
                </a:solidFill>
                <a:latin typeface="Arial"/>
              </a:rPr>
              <a:t>SEK 576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96511" y="4041648"/>
            <a:ext cx="297180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8F887F"/>
                </a:solidFill>
                <a:latin typeface="Arial"/>
              </a:rPr>
              <a:t>RETAILER BUY PRICE EXCLUDING VAT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88352" y="2331720"/>
            <a:ext cx="18287" cy="3017520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571231" y="2971800"/>
            <a:ext cx="306324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700" b="1">
                <a:solidFill>
                  <a:srgbClr val="B66B38"/>
                </a:solidFill>
                <a:latin typeface="Arial"/>
              </a:rPr>
              <a:t>≈40%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71231" y="4041648"/>
            <a:ext cx="297180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8F887F"/>
                </a:solidFill>
                <a:latin typeface="Arial"/>
              </a:rPr>
              <a:t>RETAILER MARGIN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1792" y="5349240"/>
            <a:ext cx="10442448" cy="18288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1792" y="5806440"/>
            <a:ext cx="10241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8F887F"/>
                </a:solidFill>
                <a:latin typeface="Arial"/>
              </a:rPr>
              <a:t>RRP excluding VAT: SEK 959.20 · Gross profit per unit: SEK 383.20</a:t>
            </a:r>
          </a:p>
        </p:txBody>
      </p:sp>
      <p:pic>
        <p:nvPicPr>
          <p:cNvPr id="16" name="Picture 15" descr="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3888" y="320040"/>
            <a:ext cx="1051560" cy="2557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762488" y="6428232"/>
            <a:ext cx="7772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0">
                <a:solidFill>
                  <a:srgbClr val="101214"/>
                </a:solidFill>
                <a:latin typeface="Arial"/>
              </a:rPr>
              <a:t>17 / 22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1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21792" y="502920"/>
            <a:ext cx="5943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>
                <a:solidFill>
                  <a:srgbClr val="B66B38"/>
                </a:solidFill>
                <a:latin typeface="Arial"/>
              </a:rPr>
              <a:t>COMMERCIAL LAUNCH AND SUPPORT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87552"/>
            <a:ext cx="1033272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100" b="0">
                <a:solidFill>
                  <a:srgbClr val="101214"/>
                </a:solidFill>
                <a:latin typeface="Arial"/>
              </a:rPr>
              <a:t>Built to create demand together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2514600"/>
            <a:ext cx="4800600" cy="18288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1792" y="2697480"/>
            <a:ext cx="2103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01214"/>
                </a:solidFill>
                <a:latin typeface="Arial"/>
              </a:rPr>
              <a:t>DIGITAL AND SOCIAL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70632" y="2697480"/>
            <a:ext cx="2651760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8F887F"/>
                </a:solidFill>
                <a:latin typeface="Arial"/>
              </a:rPr>
              <a:t>Everyday life, travel, outdoor and coffee culture.</a:t>
            </a:r>
          </a:p>
        </p:txBody>
      </p:sp>
      <p:sp>
        <p:nvSpPr>
          <p:cNvPr id="8" name="Rectangle 7"/>
          <p:cNvSpPr/>
          <p:nvPr/>
        </p:nvSpPr>
        <p:spPr>
          <a:xfrm>
            <a:off x="5852159" y="2514600"/>
            <a:ext cx="4800599" cy="18288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852159" y="2697480"/>
            <a:ext cx="2103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01214"/>
                </a:solidFill>
                <a:latin typeface="Arial"/>
              </a:rPr>
              <a:t>PR AND CREATORS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1000" y="2697480"/>
            <a:ext cx="2651760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8F887F"/>
                </a:solidFill>
                <a:latin typeface="Arial"/>
              </a:rPr>
              <a:t>Relevant coffee, outdoor, travel and lifestyle voices.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1792" y="3474720"/>
            <a:ext cx="4800600" cy="18288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1792" y="3657600"/>
            <a:ext cx="2103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01214"/>
                </a:solidFill>
                <a:latin typeface="Arial"/>
              </a:rPr>
              <a:t>RETAIL ACTIVATION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70632" y="3657600"/>
            <a:ext cx="2651760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8F887F"/>
                </a:solidFill>
                <a:latin typeface="Arial"/>
              </a:rPr>
              <a:t>Product education, demo content and POS assets.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852159" y="3474720"/>
            <a:ext cx="4800599" cy="18288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52159" y="3657600"/>
            <a:ext cx="2103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01214"/>
                </a:solidFill>
                <a:latin typeface="Arial"/>
              </a:rPr>
              <a:t>LOCAL PARTNERSHIP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01000" y="3657600"/>
            <a:ext cx="2651760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8F887F"/>
                </a:solidFill>
                <a:latin typeface="Arial"/>
              </a:rPr>
              <a:t>Activities adapted to each market and key account.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1792" y="5897880"/>
            <a:ext cx="9966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101214"/>
                </a:solidFill>
                <a:latin typeface="Arial"/>
              </a:rPr>
              <a:t>OTTAN builds the brand. The partner opens the market. Together, we build sell-through.</a:t>
            </a:r>
          </a:p>
        </p:txBody>
      </p:sp>
      <p:pic>
        <p:nvPicPr>
          <p:cNvPr id="18" name="Picture 17" descr="logo-d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3888" y="320040"/>
            <a:ext cx="1051560" cy="2557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762488" y="6428232"/>
            <a:ext cx="7772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0">
                <a:solidFill>
                  <a:srgbClr val="101214"/>
                </a:solidFill>
                <a:latin typeface="Arial"/>
              </a:rPr>
              <a:t>18 / 22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1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rop-427922346996173287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0"/>
            <a:ext cx="5151119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1792" y="502920"/>
            <a:ext cx="5943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>
                <a:solidFill>
                  <a:srgbClr val="B66B38"/>
                </a:solidFill>
                <a:latin typeface="Arial"/>
              </a:rPr>
              <a:t>LAUNCH READINESS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960120"/>
            <a:ext cx="59436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100" b="0">
                <a:solidFill>
                  <a:srgbClr val="101214"/>
                </a:solidFill>
                <a:latin typeface="Arial"/>
              </a:rPr>
              <a:t>Prepared for retail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2011680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>
                <a:solidFill>
                  <a:srgbClr val="B66B38"/>
                </a:solidFill>
                <a:latin typeface="Arial"/>
              </a:rP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029968"/>
            <a:ext cx="42976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01214"/>
                </a:solidFill>
                <a:latin typeface="Arial"/>
              </a:rPr>
              <a:t>CE AND ROHS DOCUMENTATION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2615184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>
                <a:solidFill>
                  <a:srgbClr val="B66B38"/>
                </a:solidFill>
                <a:latin typeface="Arial"/>
              </a:rPr>
              <a:t>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633472"/>
            <a:ext cx="42976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01214"/>
                </a:solidFill>
                <a:latin typeface="Arial"/>
              </a:rPr>
              <a:t>UN38.3 AND MSDS CERTIFICATIONS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" y="321868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>
                <a:solidFill>
                  <a:srgbClr val="B66B38"/>
                </a:solidFill>
                <a:latin typeface="Arial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" y="3236976"/>
            <a:ext cx="42976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01214"/>
                </a:solidFill>
                <a:latin typeface="Arial"/>
              </a:rPr>
              <a:t>PACKAGING CONCEPT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92" y="3822191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>
                <a:solidFill>
                  <a:srgbClr val="B66B38"/>
                </a:solidFill>
                <a:latin typeface="Arial"/>
              </a:rPr>
              <a:t>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79"/>
            <a:ext cx="42976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01214"/>
                </a:solidFill>
                <a:latin typeface="Arial"/>
              </a:rPr>
              <a:t>PRODUCT AND LIFESTYLE ASSETS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792" y="4425696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>
                <a:solidFill>
                  <a:srgbClr val="B66B38"/>
                </a:solidFill>
                <a:latin typeface="Arial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1560" y="4443983"/>
            <a:ext cx="42976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01214"/>
                </a:solidFill>
                <a:latin typeface="Arial"/>
              </a:rPr>
              <a:t>DEMO VIDEO FOR TRAINING AND SOCIAL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792" y="5029200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>
                <a:solidFill>
                  <a:srgbClr val="B66B38"/>
                </a:solidFill>
                <a:latin typeface="Arial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1560" y="5047488"/>
            <a:ext cx="42976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01214"/>
                </a:solidFill>
                <a:latin typeface="Arial"/>
              </a:rPr>
              <a:t>INITIAL ORDER PLAN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83480" y="5047488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8F887F"/>
                </a:solidFill>
                <a:latin typeface="Arial"/>
              </a:rPr>
              <a:t>500–1,000 units</a:t>
            </a:r>
          </a:p>
        </p:txBody>
      </p:sp>
      <p:pic>
        <p:nvPicPr>
          <p:cNvPr id="19" name="Picture 18" descr="logo-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3888" y="320040"/>
            <a:ext cx="1051560" cy="2557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0762488" y="6428232"/>
            <a:ext cx="7772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0">
                <a:solidFill>
                  <a:srgbClr val="101214"/>
                </a:solidFill>
                <a:latin typeface="Arial"/>
              </a:rPr>
              <a:t>19 / 22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1012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5303520" cy="6858000"/>
          </a:xfrm>
          <a:prstGeom prst="rect">
            <a:avLst/>
          </a:prstGeom>
          <a:solidFill>
            <a:srgbClr val="2528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packaging-produc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7320" y="914400"/>
            <a:ext cx="2560320" cy="47548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06440" y="640080"/>
            <a:ext cx="5943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>
                <a:solidFill>
                  <a:srgbClr val="D7A77E"/>
                </a:solidFill>
                <a:latin typeface="Arial"/>
              </a:rPr>
              <a:t>RETAIL PACKAGING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06440" y="1143000"/>
            <a:ext cx="530352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900" b="0">
                <a:solidFill>
                  <a:srgbClr val="F7F4ED"/>
                </a:solidFill>
                <a:latin typeface="Arial"/>
              </a:rPr>
              <a:t>Packaging that works on the shelf</a:t>
            </a:r>
          </a:p>
        </p:txBody>
      </p:sp>
      <p:sp>
        <p:nvSpPr>
          <p:cNvPr id="7" name="Rectangle 6"/>
          <p:cNvSpPr/>
          <p:nvPr/>
        </p:nvSpPr>
        <p:spPr>
          <a:xfrm>
            <a:off x="5806440" y="2331720"/>
            <a:ext cx="5212080" cy="18288"/>
          </a:xfrm>
          <a:prstGeom prst="rect">
            <a:avLst/>
          </a:prstGeom>
          <a:solidFill>
            <a:srgbClr val="3B3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806440" y="2560320"/>
            <a:ext cx="20116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F7F4ED"/>
                </a:solidFill>
                <a:latin typeface="Arial"/>
              </a:rPr>
              <a:t>PREMIUM AT FIRST SIGHT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79" y="2560320"/>
            <a:ext cx="301752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D7A77E"/>
                </a:solidFill>
                <a:latin typeface="Arial"/>
              </a:rPr>
              <a:t>A black finish and clear OTTAN identity create shelf presence.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06440" y="3383279"/>
            <a:ext cx="5212080" cy="18288"/>
          </a:xfrm>
          <a:prstGeom prst="rect">
            <a:avLst/>
          </a:prstGeom>
          <a:solidFill>
            <a:srgbClr val="3B3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806440" y="3611879"/>
            <a:ext cx="20116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F7F4ED"/>
                </a:solidFill>
                <a:latin typeface="Arial"/>
              </a:rPr>
              <a:t>BENEFITS UP FRONT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3611879"/>
            <a:ext cx="301752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D7A77E"/>
                </a:solidFill>
                <a:latin typeface="Arial"/>
              </a:rPr>
              <a:t>Heating, battery, capacity and use are easy to understand.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806440" y="4434840"/>
            <a:ext cx="5212080" cy="18287"/>
          </a:xfrm>
          <a:prstGeom prst="rect">
            <a:avLst/>
          </a:prstGeom>
          <a:solidFill>
            <a:srgbClr val="3B3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06440" y="4663440"/>
            <a:ext cx="20116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F7F4ED"/>
                </a:solidFill>
                <a:latin typeface="Arial"/>
              </a:rPr>
              <a:t>DETAILS ON THE BACK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5279" y="4663440"/>
            <a:ext cx="301752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D7A77E"/>
                </a:solidFill>
                <a:latin typeface="Arial"/>
              </a:rPr>
              <a:t>Brewing formats, specifications and certification markings.</a:t>
            </a:r>
          </a:p>
        </p:txBody>
      </p:sp>
      <p:pic>
        <p:nvPicPr>
          <p:cNvPr id="16" name="Picture 15" descr="logo-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3888" y="320040"/>
            <a:ext cx="1051560" cy="2557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762488" y="6428232"/>
            <a:ext cx="7772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0">
                <a:solidFill>
                  <a:srgbClr val="F7F4ED"/>
                </a:solidFill>
                <a:latin typeface="Arial"/>
              </a:rPr>
              <a:t>20 / 22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" y="6400800"/>
            <a:ext cx="8046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650" b="0">
                <a:solidFill>
                  <a:srgbClr val="D7A77E"/>
                </a:solidFill>
                <a:latin typeface="Arial"/>
              </a:rPr>
              <a:t>PACKAGING CONCEPT. FINAL PRINT ARTWORK TO BE VERIFIED.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1EE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rop-897016939083627076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0292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577840" y="640080"/>
            <a:ext cx="5943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>
                <a:solidFill>
                  <a:srgbClr val="B66B38"/>
                </a:solidFill>
                <a:latin typeface="Arial"/>
              </a:rPr>
              <a:t>RETAIL ENVIRONMENT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77840" y="1143000"/>
            <a:ext cx="548640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900" b="0">
                <a:solidFill>
                  <a:srgbClr val="101214"/>
                </a:solidFill>
                <a:latin typeface="Arial"/>
              </a:rPr>
              <a:t>Designed to stand out in store</a:t>
            </a:r>
          </a:p>
        </p:txBody>
      </p:sp>
      <p:sp>
        <p:nvSpPr>
          <p:cNvPr id="6" name="Rectangle 5"/>
          <p:cNvSpPr/>
          <p:nvPr/>
        </p:nvSpPr>
        <p:spPr>
          <a:xfrm>
            <a:off x="5577840" y="2423160"/>
            <a:ext cx="2468880" cy="18288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577840" y="2651760"/>
            <a:ext cx="2423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101214"/>
                </a:solidFill>
                <a:latin typeface="Arial"/>
              </a:rPr>
              <a:t>CLEAR IDENTITY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77840" y="3136391"/>
            <a:ext cx="2423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8F887F"/>
                </a:solidFill>
                <a:latin typeface="Arial"/>
              </a:rPr>
              <a:t>Premium Scandinavian design with high perceived value.</a:t>
            </a:r>
          </a:p>
        </p:txBody>
      </p:sp>
      <p:sp>
        <p:nvSpPr>
          <p:cNvPr id="9" name="Rectangle 8"/>
          <p:cNvSpPr/>
          <p:nvPr/>
        </p:nvSpPr>
        <p:spPr>
          <a:xfrm>
            <a:off x="8321040" y="2423160"/>
            <a:ext cx="2468880" cy="18288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21040" y="2651760"/>
            <a:ext cx="2423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101214"/>
                </a:solidFill>
                <a:latin typeface="Arial"/>
              </a:rPr>
              <a:t>EASY TO DEMONSTRATE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21040" y="3136391"/>
            <a:ext cx="2423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8F887F"/>
                </a:solidFill>
                <a:latin typeface="Arial"/>
              </a:rPr>
              <a:t>A compact footprint and a product story shoppers understand.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577840" y="3840480"/>
            <a:ext cx="2468880" cy="18287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577840" y="4069080"/>
            <a:ext cx="2423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101214"/>
                </a:solidFill>
                <a:latin typeface="Arial"/>
              </a:rPr>
              <a:t>CROSS-SELLING POTENTIAL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77840" y="4553712"/>
            <a:ext cx="2423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8F887F"/>
                </a:solidFill>
                <a:latin typeface="Arial"/>
              </a:rPr>
              <a:t>Coffee, accessories, gifting, travel and leisure.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321040" y="3840480"/>
            <a:ext cx="2468880" cy="18287"/>
          </a:xfrm>
          <a:prstGeom prst="rect">
            <a:avLst/>
          </a:prstGeom>
          <a:solidFill>
            <a:srgbClr val="B8B0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21040" y="4069080"/>
            <a:ext cx="2423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101214"/>
                </a:solidFill>
                <a:latin typeface="Arial"/>
              </a:rPr>
              <a:t>FLEXIBLE EXECUTION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21040" y="4553712"/>
            <a:ext cx="2423160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8F887F"/>
                </a:solidFill>
                <a:latin typeface="Arial"/>
              </a:rPr>
              <a:t>Display and messaging adapt to the retailer’s format.</a:t>
            </a:r>
          </a:p>
        </p:txBody>
      </p:sp>
      <p:pic>
        <p:nvPicPr>
          <p:cNvPr id="18" name="Picture 17" descr="logo-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3888" y="320040"/>
            <a:ext cx="1051560" cy="2557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762488" y="6428232"/>
            <a:ext cx="7772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50" b="0">
                <a:solidFill>
                  <a:srgbClr val="101214"/>
                </a:solidFill>
                <a:latin typeface="Arial"/>
              </a:rPr>
              <a:t>21 / 22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1012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rop-682785999028858415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880" y="0"/>
            <a:ext cx="6294119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1792" y="640080"/>
            <a:ext cx="5943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>
                <a:solidFill>
                  <a:srgbClr val="D7A77E"/>
                </a:solidFill>
                <a:latin typeface="Arial"/>
              </a:rPr>
              <a:t>RETAIL PARTNERS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325880"/>
            <a:ext cx="4800600" cy="1645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700" b="0">
                <a:solidFill>
                  <a:srgbClr val="F7F4ED"/>
                </a:solidFill>
                <a:latin typeface="Arial"/>
              </a:rPr>
              <a:t>Let’s take real coffee to more places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3337560"/>
            <a:ext cx="4709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D7A77E"/>
                </a:solidFill>
                <a:latin typeface="Arial"/>
              </a:rPr>
              <a:t>We are looking for selected distributors and retail partners for launch, demonstration and long-term category development.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5623560"/>
            <a:ext cx="49377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F7F4ED"/>
                </a:solidFill>
                <a:latin typeface="Arial"/>
              </a:rPr>
              <a:t>Nino Titoric · +46 73 511 41 01 · nino@ottanlife.com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792" y="5989320"/>
            <a:ext cx="4224528" cy="18288"/>
          </a:xfrm>
          <a:prstGeom prst="rect">
            <a:avLst/>
          </a:prstGeom>
          <a:solidFill>
            <a:srgbClr val="F7F4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logo-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3888" y="320040"/>
            <a:ext cx="1051560" cy="2557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